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29"/>
  </p:notesMasterIdLst>
  <p:handoutMasterIdLst>
    <p:handoutMasterId r:id="rId30"/>
  </p:handoutMasterIdLst>
  <p:sldIdLst>
    <p:sldId id="1787" r:id="rId5"/>
    <p:sldId id="1788" r:id="rId6"/>
    <p:sldId id="1702" r:id="rId7"/>
    <p:sldId id="1775" r:id="rId8"/>
    <p:sldId id="1776" r:id="rId9"/>
    <p:sldId id="1779" r:id="rId10"/>
    <p:sldId id="1781" r:id="rId11"/>
    <p:sldId id="1785" r:id="rId12"/>
    <p:sldId id="1778" r:id="rId13"/>
    <p:sldId id="1777" r:id="rId14"/>
    <p:sldId id="1684" r:id="rId15"/>
    <p:sldId id="1745" r:id="rId16"/>
    <p:sldId id="1782" r:id="rId17"/>
    <p:sldId id="1783" r:id="rId18"/>
    <p:sldId id="1749" r:id="rId19"/>
    <p:sldId id="1750" r:id="rId20"/>
    <p:sldId id="1751" r:id="rId21"/>
    <p:sldId id="1784" r:id="rId22"/>
    <p:sldId id="1628" r:id="rId23"/>
    <p:sldId id="1774" r:id="rId24"/>
    <p:sldId id="1794" r:id="rId25"/>
    <p:sldId id="1791" r:id="rId26"/>
    <p:sldId id="1792" r:id="rId27"/>
    <p:sldId id="1793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787"/>
            <p14:sldId id="1788"/>
            <p14:sldId id="1702"/>
            <p14:sldId id="1775"/>
            <p14:sldId id="1776"/>
            <p14:sldId id="1779"/>
            <p14:sldId id="1781"/>
            <p14:sldId id="1785"/>
            <p14:sldId id="1778"/>
            <p14:sldId id="1777"/>
            <p14:sldId id="1684"/>
            <p14:sldId id="1745"/>
            <p14:sldId id="1782"/>
            <p14:sldId id="1783"/>
            <p14:sldId id="1749"/>
            <p14:sldId id="1750"/>
            <p14:sldId id="1751"/>
            <p14:sldId id="1784"/>
            <p14:sldId id="1628"/>
            <p14:sldId id="1774"/>
            <p14:sldId id="1794"/>
            <p14:sldId id="1791"/>
            <p14:sldId id="1792"/>
            <p14:sldId id="1793"/>
          </p14:sldIdLst>
        </p14:section>
        <p14:section name="Azure Closing Section" id="{82884CC8-64E1-4CFE-9ADB-320B37E0B1C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0AA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50" autoAdjust="0"/>
    <p:restoredTop sz="96370" autoAdjust="0"/>
  </p:normalViewPr>
  <p:slideViewPr>
    <p:cSldViewPr snapToGrid="0">
      <p:cViewPr varScale="1">
        <p:scale>
          <a:sx n="91" d="100"/>
          <a:sy n="91" d="100"/>
        </p:scale>
        <p:origin x="33" y="5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7/14/2020 2:45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7/14/2020 2:45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2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4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10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1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38.em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04CF6A-EDE4-3945-86E3-F2046FE3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77" y="2095500"/>
            <a:ext cx="5537797" cy="2316162"/>
          </a:xfrm>
        </p:spPr>
        <p:txBody>
          <a:bodyPr/>
          <a:lstStyle/>
          <a:p>
            <a:r>
              <a:rPr lang="en-US" dirty="0">
                <a:latin typeface="+mn-lt"/>
              </a:rPr>
              <a:t>AZ-303: Microsoft Azure Architect Technologies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3EBFB8-F688-5E4A-84CD-EE6F0D0B6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77" y="4461561"/>
            <a:ext cx="5521944" cy="461665"/>
          </a:xfrm>
        </p:spPr>
        <p:txBody>
          <a:bodyPr/>
          <a:lstStyle/>
          <a:p>
            <a:r>
              <a:rPr lang="en-US" dirty="0"/>
              <a:t>Presenter, MCT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83C65-A01A-45BE-8909-ACEE5C7D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48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Choose Between Virtual Network Peering and VPN Gateways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9A30B0-D670-4637-B0BA-9BC6DABF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195" y="1379946"/>
            <a:ext cx="9572625" cy="52937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Direct (no interconnecting devices)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Low-latency, high-bandwidth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Regional or global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VPN gateways: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Serve as interconnecting devices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Introduce extra latency and limit bandwidth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Allows sharing a VPN or ExpressRoute gateway across a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Minimizes complexity and centralizes management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F8806-112A-4857-B103-1ED41A33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52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 Peering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6ACE8F-0CA2-4702-BFA3-AF2F451DD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83" y="4728723"/>
            <a:ext cx="1630683" cy="1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(1 of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B6FF8-2DC2-4584-BCE5-9927C764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87" y="2048326"/>
            <a:ext cx="7620000" cy="3467100"/>
          </a:xfrm>
          <a:prstGeom prst="rect">
            <a:avLst/>
          </a:prstGeom>
        </p:spPr>
      </p:pic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99BB71-66EF-41B1-A90C-0E42D292F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(2 of 2)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3A71F8A-AFC7-4ECA-95F8-CBEC781FB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861" y="1418276"/>
            <a:ext cx="9572625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Types of peering connections: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Global virtual network peering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Reciprocal connections are required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Cross-subscription peerings are supported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D905D1-551F-4721-B11A-AAC20839C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6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Transitivity and Gateway Transit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3847207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Virtual network peering is nontransitive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Facilitates cross-premises connectivity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Allow gateway transit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in the hub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Use remote gateways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on spoke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IP address spaces can’t overlap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Peering is the recommended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7DC0-5840-4552-BD80-3D744296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33" y="3869017"/>
            <a:ext cx="4972143" cy="27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7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</a:t>
            </a:r>
            <a:r>
              <a:rPr lang="en-US" b="1" dirty="0" err="1"/>
              <a:t>VNet</a:t>
            </a:r>
            <a:r>
              <a:rPr lang="en-US" b="1" dirty="0"/>
              <a:t> Peering</a:t>
            </a:r>
          </a:p>
        </p:txBody>
      </p:sp>
      <p:pic>
        <p:nvPicPr>
          <p:cNvPr id="3" name="Picture 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F2BC2AE3-AC77-4DE3-92C6-AD560C593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28" y="5067162"/>
            <a:ext cx="1659516" cy="16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54" y="632779"/>
            <a:ext cx="11533187" cy="411162"/>
          </a:xfrm>
        </p:spPr>
        <p:txBody>
          <a:bodyPr/>
          <a:lstStyle/>
          <a:p>
            <a:r>
              <a:rPr lang="en-US" sz="3200" b="1" dirty="0"/>
              <a:t>Configure </a:t>
            </a:r>
            <a:r>
              <a:rPr lang="en-US" sz="3200" b="1" dirty="0" err="1"/>
              <a:t>VNet</a:t>
            </a:r>
            <a:r>
              <a:rPr lang="en-US" sz="3200" b="1" dirty="0"/>
              <a:t> Peering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943F304-12C6-4B1D-941B-46413D1BA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446276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Configure VNet peering: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two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Peer the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virtual machines on each network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Test communication between the machines 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Use the </a:t>
            </a:r>
            <a:r>
              <a:rPr lang="en-US" b="1" dirty="0">
                <a:latin typeface="+mj-lt"/>
              </a:rPr>
              <a:t>Add peering</a:t>
            </a:r>
            <a:r>
              <a:rPr lang="en-US" dirty="0">
                <a:latin typeface="+mj-lt"/>
              </a:rPr>
              <a:t> blade to configure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forwarded traffic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gateway transit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remote gateways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A52A1-58D5-47C2-B5B1-7394B8D8C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03" y="1401463"/>
            <a:ext cx="457263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Service Chaining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4576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Hub and spoke architecture </a:t>
            </a:r>
          </a:p>
        </p:txBody>
      </p:sp>
      <p:pic>
        <p:nvPicPr>
          <p:cNvPr id="2" name="Picture 1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31EC910-C258-45EB-A23E-AF1965BA9F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C07C8-899F-4430-9AA2-313A129F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0" y="2141578"/>
            <a:ext cx="8323149" cy="36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Service Chaining (2 of 2)</a:t>
            </a:r>
            <a:endParaRPr lang="en-US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030" y="1383296"/>
            <a:ext cx="9572625" cy="22621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User defined routes and service chaining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Checking connectivity status: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Updating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Connected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8DC7C-AFA6-4F44-BC69-1E3F3D14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" y="4125922"/>
            <a:ext cx="9525000" cy="1581150"/>
          </a:xfrm>
          <a:prstGeom prst="rect">
            <a:avLst/>
          </a:prstGeom>
        </p:spPr>
      </p:pic>
      <p:pic>
        <p:nvPicPr>
          <p:cNvPr id="8" name="Picture 7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C012CC84-3ECB-4744-99D9-E236897F2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87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54" y="2219524"/>
            <a:ext cx="5537797" cy="1828800"/>
          </a:xfrm>
        </p:spPr>
        <p:txBody>
          <a:bodyPr/>
          <a:lstStyle/>
          <a:p>
            <a:r>
              <a:rPr lang="en-US" dirty="0"/>
              <a:t>Demonstration: </a:t>
            </a:r>
            <a:r>
              <a:rPr lang="en-US" dirty="0" err="1"/>
              <a:t>VNet</a:t>
            </a:r>
            <a:r>
              <a:rPr lang="en-US" dirty="0"/>
              <a:t> Peering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838" y="4411662"/>
            <a:ext cx="5521944" cy="1646605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VNet peering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a VPN gateway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Allow gateway transit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Confirm VNet peering</a:t>
            </a:r>
          </a:p>
        </p:txBody>
      </p:sp>
    </p:spTree>
    <p:extLst>
      <p:ext uri="{BB962C8B-B14F-4D97-AF65-F5344CB8AC3E}">
        <p14:creationId xmlns:p14="http://schemas.microsoft.com/office/powerpoint/2010/main" val="317933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 dirty="0"/>
              <a:t>Module 1: Module 1: Implement Virtual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Virtual networks and virtual network peering</a:t>
            </a:r>
          </a:p>
        </p:txBody>
      </p:sp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Modify or Delete </a:t>
            </a:r>
            <a:r>
              <a:rPr lang="en-US" sz="3200" b="1" dirty="0" err="1"/>
              <a:t>VNet</a:t>
            </a:r>
            <a:r>
              <a:rPr lang="en-US" sz="3200" b="1" dirty="0"/>
              <a:t> Peering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4F0F8D1-F5C0-452F-87D6-6183722F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41" y="1250073"/>
            <a:ext cx="9572625" cy="521681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Modify a peering: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In the Azure portal, list the existing virtual networks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virtual network you want to change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Under </a:t>
            </a:r>
            <a:r>
              <a:rPr lang="en-US" b="1" dirty="0">
                <a:latin typeface="+mj-lt"/>
              </a:rPr>
              <a:t>Settings</a:t>
            </a:r>
            <a:r>
              <a:rPr lang="en-US" dirty="0">
                <a:latin typeface="+mj-lt"/>
              </a:rPr>
              <a:t>, select </a:t>
            </a:r>
            <a:r>
              <a:rPr lang="en-US" b="1" dirty="0">
                <a:latin typeface="+mj-lt"/>
              </a:rPr>
              <a:t>Peerings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peering you want to change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Change the appropriate setting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</a:t>
            </a:r>
            <a:r>
              <a:rPr lang="en-US" b="1" dirty="0">
                <a:latin typeface="+mj-lt"/>
              </a:rPr>
              <a:t>Save</a:t>
            </a:r>
            <a:endParaRPr lang="en-US" dirty="0">
              <a:latin typeface="+mj-lt"/>
            </a:endParaRPr>
          </a:p>
          <a:p>
            <a:pPr lvl="1"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Delete a peering: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In the Azure portal, list the existing virtual networks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Select the virtual network you want to delete a peering for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Under </a:t>
            </a:r>
            <a:r>
              <a:rPr lang="en-US" b="1" dirty="0">
                <a:latin typeface="+mj-lt"/>
              </a:rPr>
              <a:t>Settings</a:t>
            </a:r>
            <a:r>
              <a:rPr lang="en-US" dirty="0">
                <a:latin typeface="+mj-lt"/>
              </a:rPr>
              <a:t>, select </a:t>
            </a:r>
            <a:r>
              <a:rPr lang="en-US" b="1" dirty="0">
                <a:latin typeface="+mj-lt"/>
              </a:rPr>
              <a:t>Peerings</a:t>
            </a:r>
          </a:p>
          <a:p>
            <a:pPr marL="6858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On the peering blade, select </a:t>
            </a:r>
            <a:r>
              <a:rPr lang="en-US" b="1" dirty="0">
                <a:latin typeface="+mj-lt"/>
              </a:rPr>
              <a:t>Delete</a:t>
            </a:r>
            <a:r>
              <a:rPr lang="en-US" dirty="0">
                <a:latin typeface="+mj-lt"/>
              </a:rPr>
              <a:t> and then </a:t>
            </a:r>
            <a:r>
              <a:rPr lang="en-US" b="1" dirty="0">
                <a:latin typeface="+mj-lt"/>
              </a:rPr>
              <a:t>Yes</a:t>
            </a:r>
          </a:p>
          <a:p>
            <a:pPr lvl="2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61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Requirements and Constraints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4F0F8D1-F5C0-452F-87D6-6183722F4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20" y="1372347"/>
            <a:ext cx="11182794" cy="415498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Peering virtual networks in different regions is also referred to as Global </a:t>
            </a:r>
            <a:r>
              <a:rPr lang="en-US" dirty="0" err="1">
                <a:latin typeface="+mj-lt"/>
              </a:rPr>
              <a:t>VNet</a:t>
            </a:r>
            <a:r>
              <a:rPr lang="en-US" dirty="0">
                <a:latin typeface="+mj-lt"/>
              </a:rPr>
              <a:t> Peering.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use remote gateways or allow gateway transit in globally peered virtual networks and locally peered virtual networks.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can't add address ranges to, or delete address ranges from, a virtual network's address space once a virtual network is peered with another virtual network.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 add or remove address ranges, delete the peering, add or remove the address ranges, then re-create the peering.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peer two virtual networks deployed through Resource Manager or a virtual network deployed through Resource Manager with a virtual network deployed through the classic deployment model. 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You cannot peer two virtual networks created through the classic deployment model</a:t>
            </a:r>
          </a:p>
        </p:txBody>
      </p:sp>
    </p:spTree>
    <p:extLst>
      <p:ext uri="{BB962C8B-B14F-4D97-AF65-F5344CB8AC3E}">
        <p14:creationId xmlns:p14="http://schemas.microsoft.com/office/powerpoint/2010/main" val="5187540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0" y="1363593"/>
            <a:ext cx="11533187" cy="447174"/>
          </a:xfrm>
        </p:spPr>
        <p:txBody>
          <a:bodyPr/>
          <a:lstStyle/>
          <a:p>
            <a:r>
              <a:rPr lang="en-US" sz="4800" b="1" i="0" u="none" strike="noStrike" dirty="0">
                <a:effectLst/>
              </a:rPr>
              <a:t>Module 1 Review Questions</a:t>
            </a:r>
            <a:endParaRPr lang="en-US" sz="48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221480"/>
            <a:ext cx="9572625" cy="61555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C1FAC1D-7CF9-4A59-8DA7-0F1B08D7A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64" y="4486499"/>
            <a:ext cx="1627635" cy="1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69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82011"/>
            <a:ext cx="9694862" cy="1502728"/>
          </a:xfrm>
        </p:spPr>
        <p:txBody>
          <a:bodyPr/>
          <a:lstStyle/>
          <a:p>
            <a:r>
              <a:rPr lang="en-US" sz="3200" dirty="0"/>
              <a:t>Online Role-based training resources:</a:t>
            </a:r>
            <a:br>
              <a:rPr lang="en-US" sz="1050" dirty="0"/>
            </a:br>
            <a:br>
              <a:rPr lang="en-US" sz="1050" dirty="0"/>
            </a:br>
            <a:r>
              <a:rPr lang="en-US" dirty="0"/>
              <a:t>Microsoft Learn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767" y="1661586"/>
            <a:ext cx="9572625" cy="26776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 Peering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Implement </a:t>
            </a:r>
            <a:r>
              <a:rPr lang="en-US" sz="2400" b="1" dirty="0" err="1">
                <a:latin typeface="+mj-lt"/>
              </a:rPr>
              <a:t>VNet</a:t>
            </a:r>
            <a:r>
              <a:rPr lang="en-US" sz="2400" b="1" dirty="0">
                <a:latin typeface="+mj-lt"/>
              </a:rPr>
              <a:t> Peering</a:t>
            </a:r>
          </a:p>
          <a:p>
            <a:pPr lvl="1"/>
            <a:endParaRPr lang="en-US" sz="2400" b="1" dirty="0"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30325C-28B4-4416-911C-ACE19971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821" y="4196341"/>
            <a:ext cx="4069143" cy="25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72618F-9F0E-4C06-8D50-CE742142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24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(1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403583"/>
            <a:ext cx="9572625" cy="455509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concepts: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Subnets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Subscription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Best practices: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Ensure non-overlapping address spaces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Don’t cover the entire VNet 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Configure a few larger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(rather than many small ones)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Secure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by assigning NSGs to subnets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6495B8-1A99-4BCE-B0AB-65D13CB5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2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(2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8" y="1265882"/>
            <a:ext cx="9572625" cy="486287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the Internet: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Outbound traffic is allowed by default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Inbound traffic can be provided via: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IP address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load balancer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between Azure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 service endpoint and/or private endpoint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VNet Peering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on-premises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Point-to-site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Site-to-site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ExpressRoute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02E07B-0A52-4CB1-8E3F-AFEC3694B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99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(3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7" y="1228557"/>
            <a:ext cx="9572625" cy="44935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Filter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virtual appliances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Route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Route tables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BGP routes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integration for Azure services</a:t>
            </a:r>
            <a:r>
              <a:rPr lang="en-US" sz="2400" dirty="0">
                <a:latin typeface="+mj-lt"/>
              </a:rPr>
              <a:t>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Deploy dedicated instances of the service into a VNet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Private Link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service endpoints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E19009-F111-4BB7-BF87-3B33A8B4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201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 Comparison of Virtual Network Peering and VPN Gateways (1 of 2)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390A0D5-F203-4D3A-B274-4BC0EBBDF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758745"/>
            <a:ext cx="9572625" cy="24006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 and VPN gateways support connecting: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regions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Active Directory tenants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subscriptions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that use a mix of Azure deployment models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C43240-853D-4136-A844-046C5649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56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Comparison of Virtual Network Peering and VPN Gateways (2 of 2)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8CA77C7-8242-4181-9A1C-F268CE16381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43927980"/>
              </p:ext>
            </p:extLst>
          </p:nvPr>
        </p:nvGraphicFramePr>
        <p:xfrm>
          <a:off x="559574" y="1559190"/>
          <a:ext cx="1134431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07">
                  <a:extLst>
                    <a:ext uri="{9D8B030D-6E8A-4147-A177-3AD203B41FA5}">
                      <a16:colId xmlns:a16="http://schemas.microsoft.com/office/drawing/2014/main" val="2928693034"/>
                    </a:ext>
                  </a:extLst>
                </a:gridCol>
                <a:gridCol w="4183042">
                  <a:extLst>
                    <a:ext uri="{9D8B030D-6E8A-4147-A177-3AD203B41FA5}">
                      <a16:colId xmlns:a16="http://schemas.microsoft.com/office/drawing/2014/main" val="1774763468"/>
                    </a:ext>
                  </a:extLst>
                </a:gridCol>
                <a:gridCol w="5134665">
                  <a:extLst>
                    <a:ext uri="{9D8B030D-6E8A-4147-A177-3AD203B41FA5}">
                      <a16:colId xmlns:a16="http://schemas.microsoft.com/office/drawing/2014/main" val="3700132711"/>
                    </a:ext>
                  </a:extLst>
                </a:gridCol>
              </a:tblGrid>
              <a:tr h="20191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Item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Virtual network peering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VPN Gateway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23420"/>
                  </a:ext>
                </a:extLst>
              </a:tr>
              <a:tr h="62943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Limits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Up to 500 per VNet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One per VNet (per gateway limits are SKU-dependent)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14571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Pricing 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Ingress/Egress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Hourly + Egress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876863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Not included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IPsec/IKE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47300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Bandwidth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SKU-dependent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181145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Public endpoints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6799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Transitivity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 (routing 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081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Initial setup 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~30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01382"/>
                  </a:ext>
                </a:extLst>
              </a:tr>
              <a:tr h="8991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Typical scenarios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Data replication, database failover, and other scenarios needing frequent backups of large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Encryption-specific scenarios that are not latency sensitive and do not need high throughout.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7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7243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Custom</PresentationFormat>
  <Paragraphs>181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AZ-303: Microsoft Azure Architect Technologies</vt:lpstr>
      <vt:lpstr>Module 1: Module 1: Implement Virtual Networking</vt:lpstr>
      <vt:lpstr>Learning Objectives </vt:lpstr>
      <vt:lpstr> Virtual Networking</vt:lpstr>
      <vt:lpstr>Azure Virtual Networking (1 of 3) </vt:lpstr>
      <vt:lpstr>Azure Virtual Networking (2 of 3)</vt:lpstr>
      <vt:lpstr>Azure Virtual Networking (3 of 3)</vt:lpstr>
      <vt:lpstr> Comparison of Virtual Network Peering and VPN Gateways (1 of 2)</vt:lpstr>
      <vt:lpstr>Comparison of Virtual Network Peering and VPN Gateways (2 of 2)</vt:lpstr>
      <vt:lpstr>Choose Between Virtual Network Peering and VPN Gateways</vt:lpstr>
      <vt:lpstr> Virtual Network Peering</vt:lpstr>
      <vt:lpstr>Connect Services with Virtual Network Peering (1 of 2)</vt:lpstr>
      <vt:lpstr>Connect Services with Virtual Network Peering (2 of 2)</vt:lpstr>
      <vt:lpstr>Transitivity and Gateway Transit</vt:lpstr>
      <vt:lpstr>Implement VNet Peering</vt:lpstr>
      <vt:lpstr>Configure VNet Peering</vt:lpstr>
      <vt:lpstr>Service Chaining (1 of 2)</vt:lpstr>
      <vt:lpstr>Service Chaining (2 of 2)</vt:lpstr>
      <vt:lpstr>Demonstration: VNet Peering</vt:lpstr>
      <vt:lpstr>Modify or Delete VNet Peering</vt:lpstr>
      <vt:lpstr>Requirements and Constraints</vt:lpstr>
      <vt:lpstr>Module 1 Review Questions</vt:lpstr>
      <vt:lpstr>Online Role-based training resources:  Microsoft Learn https://docs.microsoft.com/en-us/learn/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2020-07-14T21:45:36Z</dcterms:created>
  <dcterms:modified xsi:type="dcterms:W3CDTF">2020-07-14T21:46:45Z</dcterms:modified>
</cp:coreProperties>
</file>